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Default Extension="wav" ContentType="audio/wav"/>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34"/>
  </p:notesMasterIdLst>
  <p:sldIdLst>
    <p:sldId id="288" r:id="rId9"/>
    <p:sldId id="256" r:id="rId10"/>
    <p:sldId id="257" r:id="rId11"/>
    <p:sldId id="258" r:id="rId12"/>
    <p:sldId id="259" r:id="rId13"/>
    <p:sldId id="261" r:id="rId14"/>
    <p:sldId id="262" r:id="rId15"/>
    <p:sldId id="265" r:id="rId16"/>
    <p:sldId id="266" r:id="rId17"/>
    <p:sldId id="267"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63"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BC704-3D3B-4976-BC55-3B7AAD1C1640}" type="datetimeFigureOut">
              <a:rPr lang="en-US" smtClean="0"/>
              <a:pPr/>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43E86-C49F-4BF1-A3AE-70924C2A4E96}" type="slidenum">
              <a:rPr lang="en-US" smtClean="0"/>
              <a:pPr/>
              <a:t>‹#›</a:t>
            </a:fld>
            <a:endParaRPr lang="en-US"/>
          </a:p>
        </p:txBody>
      </p:sp>
    </p:spTree>
    <p:extLst>
      <p:ext uri="{BB962C8B-B14F-4D97-AF65-F5344CB8AC3E}">
        <p14:creationId xmlns:p14="http://schemas.microsoft.com/office/powerpoint/2010/main" xmlns="" val="113488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ADAE51-41F7-4A77-9CC7-2AB5469B1D02}" type="slidenum">
              <a:rPr lang="en-US" sz="1200">
                <a:solidFill>
                  <a:prstClr val="black"/>
                </a:solidFill>
              </a:rPr>
              <a:pPr eaLnBrk="1" hangingPunct="1"/>
              <a:t>8</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24070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446754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46047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34192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10250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12203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272740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29546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01041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62339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83885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626466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6506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09673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884399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597272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167986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82497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821209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88321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109506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212139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314410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05819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046866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4977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62595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1545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282803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227327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51283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282516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18985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677537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043026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5578126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017310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32678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982955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507936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82579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846593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982025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121084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699868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970408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356490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99074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234629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959752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34028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4209219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5606242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7675523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87743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8780717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629856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3037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231842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55468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9878858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610165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113410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271167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1081606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008450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5"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8"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52236" name="Rectangle 12"/>
          <p:cNvSpPr>
            <a:spLocks noGrp="1" noChangeArrowheads="1"/>
          </p:cNvSpPr>
          <p:nvPr>
            <p:ph type="ctrTitle" sz="quarter"/>
          </p:nvPr>
        </p:nvSpPr>
        <p:spPr>
          <a:xfrm>
            <a:off x="685800" y="3886200"/>
            <a:ext cx="7772400" cy="1143000"/>
          </a:xfrm>
        </p:spPr>
        <p:txBody>
          <a:bodyPr/>
          <a:lstStyle>
            <a:lvl1pPr algn="ctr">
              <a:defRPr/>
            </a:lvl1pPr>
          </a:lstStyle>
          <a:p>
            <a:pPr lvl="0"/>
            <a:r>
              <a:rPr lang="en-US" noProof="0" smtClean="0"/>
              <a:t>Click to edit Master title style</a:t>
            </a:r>
          </a:p>
        </p:txBody>
      </p:sp>
      <p:sp>
        <p:nvSpPr>
          <p:cNvPr id="52237"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en-US">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en-US">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13D8A72D-2930-4A21-A807-9C59BE6E2C3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1087174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F2AA927-4A05-43B2-9506-9BD34A43444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6520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085D8A2B-D4CB-45BE-904D-0B3E797CF78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435387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E017509-B007-4322-8BFF-C5F59BC73A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508417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FDAB07C5-1DB0-4F74-984D-248AE118194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8333499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D0ABFEB6-3B5D-49C6-B5CE-BBD5A06D7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73193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D24789F6-C2CC-4644-BF4D-4ABFEE6A22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9363797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9EA3099-915A-4B6A-900B-A1951E15C8B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677455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A6E46ECD-7884-402E-B99C-6716EDE4929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547571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187C61F-EBCD-4E69-B4FA-0BF68EE2EF7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2642088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A3AC1A25-4492-4599-95C7-F8AEA63CEE1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xmlns="" val="363149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299629214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68454133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142720585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148591815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416726111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1380330298"/>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kumimoji="1" lang="en-US" sz="2400">
              <a:solidFill>
                <a:srgbClr val="EAEAEA"/>
              </a:solidFill>
            </a:endParaRPr>
          </a:p>
        </p:txBody>
      </p:sp>
      <p:grpSp>
        <p:nvGrpSpPr>
          <p:cNvPr id="1027"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nvGrpSpPr>
            <p:cNvPr id="1035"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pPr>
                <a:endParaRPr lang="en-US" sz="2400" smtClean="0">
                  <a:solidFill>
                    <a:srgbClr val="EAEAEA"/>
                  </a:solidFill>
                </a:endParaRPr>
              </a:p>
            </p:txBody>
          </p:sp>
        </p:grpSp>
        <p:sp>
          <p:nvSpPr>
            <p:cNvPr id="51211"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2400">
                <a:solidFill>
                  <a:srgbClr val="EAEAEA"/>
                </a:solidFill>
              </a:endParaRPr>
            </a:p>
          </p:txBody>
        </p:sp>
      </p:grpSp>
      <p:sp>
        <p:nvSpPr>
          <p:cNvPr id="1028" name="Rectangle 12"/>
          <p:cNvSpPr>
            <a:spLocks noGrp="1" noChangeArrowheads="1"/>
          </p:cNvSpPr>
          <p:nvPr>
            <p:ph type="title"/>
          </p:nvPr>
        </p:nvSpPr>
        <p:spPr bwMode="auto">
          <a:xfrm>
            <a:off x="1905000" y="228600"/>
            <a:ext cx="7086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9" name="Rectangle 13"/>
          <p:cNvSpPr>
            <a:spLocks noGrp="1" noChangeArrowheads="1"/>
          </p:cNvSpPr>
          <p:nvPr>
            <p:ph type="body" idx="1"/>
          </p:nvPr>
        </p:nvSpPr>
        <p:spPr bwMode="auto">
          <a:xfrm>
            <a:off x="661988"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14" name="Rectangle 14"/>
          <p:cNvSpPr>
            <a:spLocks noGrp="1" noChangeArrowheads="1"/>
          </p:cNvSpPr>
          <p:nvPr>
            <p:ph type="dt" sz="half" idx="2"/>
          </p:nvPr>
        </p:nvSpPr>
        <p:spPr bwMode="auto">
          <a:xfrm>
            <a:off x="6858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fontAlgn="base">
              <a:spcBef>
                <a:spcPct val="0"/>
              </a:spcBef>
              <a:spcAft>
                <a:spcPct val="0"/>
              </a:spcAft>
              <a:defRPr/>
            </a:pPr>
            <a:endParaRPr lang="en-US">
              <a:solidFill>
                <a:srgbClr val="EAEAEA"/>
              </a:solidFill>
            </a:endParaRPr>
          </a:p>
        </p:txBody>
      </p:sp>
      <p:sp>
        <p:nvSpPr>
          <p:cNvPr id="51215" name="Rectangle 15"/>
          <p:cNvSpPr>
            <a:spLocks noGrp="1" noChangeArrowheads="1"/>
          </p:cNvSpPr>
          <p:nvPr>
            <p:ph type="ftr" sz="quarter" idx="3"/>
          </p:nvPr>
        </p:nvSpPr>
        <p:spPr bwMode="auto">
          <a:xfrm>
            <a:off x="3124200" y="63992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EAEAEA"/>
              </a:solidFill>
            </a:endParaRPr>
          </a:p>
        </p:txBody>
      </p:sp>
      <p:sp>
        <p:nvSpPr>
          <p:cNvPr id="51216" name="Rectangle 16"/>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fontAlgn="base">
              <a:spcBef>
                <a:spcPct val="0"/>
              </a:spcBef>
              <a:spcAft>
                <a:spcPct val="0"/>
              </a:spcAft>
              <a:defRPr/>
            </a:pPr>
            <a:fld id="{E7E7C925-26AD-4805-BF8C-876E9BE7D5FC}"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xmlns="" val="1379786775"/>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13.xml"/><Relationship Id="rId1" Type="http://schemas.openxmlformats.org/officeDocument/2006/relationships/audio"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media" Target="../media/media10.wav"/><Relationship Id="rId2" Type="http://schemas.openxmlformats.org/officeDocument/2006/relationships/slideLayout" Target="../slideLayouts/slideLayout35.xml"/><Relationship Id="rId1" Type="http://schemas.openxmlformats.org/officeDocument/2006/relationships/audio" Target="../media/media10.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media" Target="../media/media11.wav"/><Relationship Id="rId2" Type="http://schemas.openxmlformats.org/officeDocument/2006/relationships/slideLayout" Target="../slideLayouts/slideLayout46.xml"/><Relationship Id="rId1" Type="http://schemas.openxmlformats.org/officeDocument/2006/relationships/audio" Target="../media/media11.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media" Target="../media/media12.wav"/><Relationship Id="rId2" Type="http://schemas.openxmlformats.org/officeDocument/2006/relationships/slideLayout" Target="../slideLayouts/slideLayout46.xml"/><Relationship Id="rId1" Type="http://schemas.openxmlformats.org/officeDocument/2006/relationships/audio" Target="../media/media12.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media" Target="../media/media13.wav"/><Relationship Id="rId2" Type="http://schemas.openxmlformats.org/officeDocument/2006/relationships/slideLayout" Target="../slideLayouts/slideLayout46.xml"/><Relationship Id="rId1" Type="http://schemas.openxmlformats.org/officeDocument/2006/relationships/audio" Target="../media/media13.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media" Target="../media/media14.wav"/><Relationship Id="rId2" Type="http://schemas.openxmlformats.org/officeDocument/2006/relationships/slideLayout" Target="../slideLayouts/slideLayout57.xml"/><Relationship Id="rId1" Type="http://schemas.openxmlformats.org/officeDocument/2006/relationships/audio" Target="../media/media14.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media" Target="../media/media15.wav"/><Relationship Id="rId2" Type="http://schemas.openxmlformats.org/officeDocument/2006/relationships/slideLayout" Target="../slideLayouts/slideLayout57.xml"/><Relationship Id="rId1" Type="http://schemas.openxmlformats.org/officeDocument/2006/relationships/audio" Target="../media/media15.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media" Target="../media/media16.wav"/><Relationship Id="rId2" Type="http://schemas.openxmlformats.org/officeDocument/2006/relationships/slideLayout" Target="../slideLayouts/slideLayout57.xml"/><Relationship Id="rId1" Type="http://schemas.openxmlformats.org/officeDocument/2006/relationships/audio" Target="../media/media16.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slideLayout" Target="../slideLayouts/slideLayout13.xml"/><Relationship Id="rId1" Type="http://schemas.openxmlformats.org/officeDocument/2006/relationships/audio" Target="../media/media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microsoft.com/office/2007/relationships/media" Target="../media/media17.wav"/><Relationship Id="rId2" Type="http://schemas.openxmlformats.org/officeDocument/2006/relationships/slideLayout" Target="../slideLayouts/slideLayout68.xml"/><Relationship Id="rId1" Type="http://schemas.openxmlformats.org/officeDocument/2006/relationships/audio" Target="../media/media17.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media" Target="../media/media18.wav"/><Relationship Id="rId2" Type="http://schemas.openxmlformats.org/officeDocument/2006/relationships/slideLayout" Target="../slideLayouts/slideLayout79.xml"/><Relationship Id="rId1" Type="http://schemas.openxmlformats.org/officeDocument/2006/relationships/audio" Target="../media/media18.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media" Target="../media/media19.wav"/><Relationship Id="rId2" Type="http://schemas.openxmlformats.org/officeDocument/2006/relationships/slideLayout" Target="../slideLayouts/slideLayout79.xml"/><Relationship Id="rId1" Type="http://schemas.openxmlformats.org/officeDocument/2006/relationships/audio" Target="../media/media19.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media" Target="../media/media20.wav"/><Relationship Id="rId2" Type="http://schemas.openxmlformats.org/officeDocument/2006/relationships/slideLayout" Target="../slideLayouts/slideLayout24.xml"/><Relationship Id="rId1" Type="http://schemas.openxmlformats.org/officeDocument/2006/relationships/audio" Target="../media/media20.wav"/><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media" Target="../media/media21.wav"/><Relationship Id="rId2" Type="http://schemas.openxmlformats.org/officeDocument/2006/relationships/slideLayout" Target="../slideLayouts/slideLayout24.xml"/><Relationship Id="rId1" Type="http://schemas.openxmlformats.org/officeDocument/2006/relationships/audio" Target="../media/media2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13.xml"/><Relationship Id="rId1" Type="http://schemas.openxmlformats.org/officeDocument/2006/relationships/audio"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4.wav"/><Relationship Id="rId2" Type="http://schemas.openxmlformats.org/officeDocument/2006/relationships/slideLayout" Target="../slideLayouts/slideLayout13.xml"/><Relationship Id="rId1" Type="http://schemas.openxmlformats.org/officeDocument/2006/relationships/audio"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media" Target="../media/media5.wav"/><Relationship Id="rId2" Type="http://schemas.openxmlformats.org/officeDocument/2006/relationships/slideLayout" Target="../slideLayouts/slideLayout13.xml"/><Relationship Id="rId1" Type="http://schemas.openxmlformats.org/officeDocument/2006/relationships/audio"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media" Target="../media/media6.wav"/><Relationship Id="rId2" Type="http://schemas.openxmlformats.org/officeDocument/2006/relationships/slideLayout" Target="../slideLayouts/slideLayout24.xml"/><Relationship Id="rId1" Type="http://schemas.openxmlformats.org/officeDocument/2006/relationships/audio"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media" Target="../media/media7.wav"/><Relationship Id="rId2" Type="http://schemas.openxmlformats.org/officeDocument/2006/relationships/slideLayout" Target="../slideLayouts/slideLayout24.xml"/><Relationship Id="rId1" Type="http://schemas.openxmlformats.org/officeDocument/2006/relationships/audio"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audio" Target="../media/media8.wav"/><Relationship Id="rId5" Type="http://schemas.openxmlformats.org/officeDocument/2006/relationships/image" Target="../media/image2.png"/><Relationship Id="rId4" Type="http://schemas.microsoft.com/office/2007/relationships/media" Target="../media/media8.wav"/></Relationships>
</file>

<file path=ppt/slides/_rels/slide9.xml.rels><?xml version="1.0" encoding="UTF-8" standalone="yes"?>
<Relationships xmlns="http://schemas.openxmlformats.org/package/2006/relationships"><Relationship Id="rId3" Type="http://schemas.microsoft.com/office/2007/relationships/media" Target="../media/media9.wav"/><Relationship Id="rId2" Type="http://schemas.openxmlformats.org/officeDocument/2006/relationships/slideLayout" Target="../slideLayouts/slideLayout35.xml"/><Relationship Id="rId1" Type="http://schemas.openxmlformats.org/officeDocument/2006/relationships/audio" Target="../media/media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86600" cy="1447800"/>
          </a:xfrm>
        </p:spPr>
        <p:txBody>
          <a:bodyPr/>
          <a:lstStyle/>
          <a:p>
            <a:r>
              <a:rPr lang="en-US" sz="3600" dirty="0" smtClean="0"/>
              <a:t>    Simple &amp; Grievous Hurt/Injury</a:t>
            </a:r>
            <a:endParaRPr lang="en-US" sz="3600" dirty="0"/>
          </a:p>
        </p:txBody>
      </p:sp>
      <p:sp>
        <p:nvSpPr>
          <p:cNvPr id="3" name="Content Placeholder 2"/>
          <p:cNvSpPr>
            <a:spLocks noGrp="1"/>
          </p:cNvSpPr>
          <p:nvPr>
            <p:ph idx="1"/>
          </p:nvPr>
        </p:nvSpPr>
        <p:spPr/>
        <p:txBody>
          <a:bodyPr/>
          <a:lstStyle/>
          <a:p>
            <a:pPr marL="0" indent="0" algn="just">
              <a:buNone/>
            </a:pPr>
            <a:r>
              <a:rPr lang="en-US" dirty="0" smtClean="0"/>
              <a:t>                         Dr. Kaushal Kishore</a:t>
            </a:r>
          </a:p>
          <a:p>
            <a:pPr marL="400050" lvl="1" indent="0" algn="just">
              <a:buNone/>
            </a:pPr>
            <a:r>
              <a:rPr lang="en-US" dirty="0" smtClean="0"/>
              <a:t>                         </a:t>
            </a:r>
            <a:r>
              <a:rPr lang="en-US" i="1" dirty="0" smtClean="0"/>
              <a:t>Associate Professor</a:t>
            </a:r>
          </a:p>
          <a:p>
            <a:pPr marL="400050" lvl="1" indent="0" algn="just">
              <a:buNone/>
            </a:pPr>
            <a:r>
              <a:rPr lang="en-US" dirty="0" smtClean="0"/>
              <a:t>                Forensic Medicine &amp; Toxicology</a:t>
            </a:r>
          </a:p>
          <a:p>
            <a:pPr marL="400050" lvl="1" indent="0" algn="just">
              <a:buNone/>
            </a:pPr>
            <a:r>
              <a:rPr lang="en-US" dirty="0" smtClean="0"/>
              <a:t>                       SKMCH, Muzaffarpur</a:t>
            </a:r>
            <a:endParaRPr lang="en-US"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4191000"/>
            <a:ext cx="609600" cy="609600"/>
          </a:xfrm>
          <a:prstGeom prst="rect">
            <a:avLst/>
          </a:prstGeom>
        </p:spPr>
      </p:pic>
    </p:spTree>
    <p:extLst>
      <p:ext uri="{BB962C8B-B14F-4D97-AF65-F5344CB8AC3E}">
        <p14:creationId xmlns:p14="http://schemas.microsoft.com/office/powerpoint/2010/main" xmlns="" val="3968515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4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609600"/>
            <a:ext cx="7772400" cy="5410200"/>
          </a:xfrm>
        </p:spPr>
        <p:txBody>
          <a:bodyPr/>
          <a:lstStyle/>
          <a:p>
            <a:pPr>
              <a:buFont typeface="Wingdings" pitchFamily="2" charset="2"/>
              <a:buChar char="§"/>
              <a:defRPr/>
            </a:pPr>
            <a:r>
              <a:rPr lang="en-US" sz="2400" b="1" dirty="0" smtClean="0"/>
              <a:t>Clause[6]</a:t>
            </a:r>
            <a:r>
              <a:rPr lang="en-US" sz="2400" dirty="0" smtClean="0"/>
              <a:t> - Permanent disfiguration of the head or face.</a:t>
            </a:r>
          </a:p>
          <a:p>
            <a:pPr marL="0" indent="0">
              <a:buFont typeface="Wingdings" pitchFamily="2" charset="2"/>
              <a:buNone/>
              <a:defRPr/>
            </a:pPr>
            <a:r>
              <a:rPr lang="en-US" sz="2400" dirty="0" smtClean="0"/>
              <a:t>Explanation- Disfiguration means, change of configuration &amp; personal appearance [due to some external injury]</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Ex- chopping off an individual’s ear or nose which would cause disfigurement without causing disability, even trauma of nose causes DNS i.e. disfiguration.</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Abrasions on face are simple[as they heal without leaving any scar];laceration &amp; incised wound on face are grievous[as they heal with scarring (due to secondary intention)]</a:t>
            </a:r>
            <a:endParaRPr lang="en-US" sz="2400"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525882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53529"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990600"/>
            <a:ext cx="7772400" cy="5029200"/>
          </a:xfrm>
        </p:spPr>
        <p:txBody>
          <a:bodyPr/>
          <a:lstStyle/>
          <a:p>
            <a:r>
              <a:rPr lang="en-US" dirty="0" smtClean="0"/>
              <a:t>Tattooing of face without consent is GH.</a:t>
            </a:r>
          </a:p>
          <a:p>
            <a:r>
              <a:rPr lang="en-US" dirty="0" err="1" smtClean="0"/>
              <a:t>Viriolage</a:t>
            </a:r>
            <a:r>
              <a:rPr lang="en-US" dirty="0" smtClean="0"/>
              <a:t> is GH.</a:t>
            </a:r>
          </a:p>
          <a:p>
            <a:r>
              <a:rPr lang="en-US" dirty="0" smtClean="0"/>
              <a:t>Opinion :- of disfigurement should be given after complete healing, since the doctor can judge whether disability is permanent or not.</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810000"/>
            <a:ext cx="609600" cy="609600"/>
          </a:xfrm>
          <a:prstGeom prst="rect">
            <a:avLst/>
          </a:prstGeom>
        </p:spPr>
      </p:pic>
    </p:spTree>
    <p:extLst>
      <p:ext uri="{BB962C8B-B14F-4D97-AF65-F5344CB8AC3E}">
        <p14:creationId xmlns:p14="http://schemas.microsoft.com/office/powerpoint/2010/main" xmlns="" val="59776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7049"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04800"/>
            <a:ext cx="7772400" cy="5715000"/>
          </a:xfrm>
        </p:spPr>
        <p:txBody>
          <a:bodyPr/>
          <a:lstStyle/>
          <a:p>
            <a:r>
              <a:rPr lang="en-US" sz="2800" b="1" dirty="0" smtClean="0"/>
              <a:t>Clause[7]</a:t>
            </a:r>
            <a:r>
              <a:rPr lang="en-US" sz="2800" dirty="0" smtClean="0"/>
              <a:t> :- Fracture or dislocation of a bone or tooth.</a:t>
            </a:r>
          </a:p>
          <a:p>
            <a:pPr marL="0" indent="0">
              <a:buNone/>
            </a:pPr>
            <a:r>
              <a:rPr lang="en-US" sz="2800" b="1" i="1" dirty="0" smtClean="0"/>
              <a:t>Explanation</a:t>
            </a:r>
            <a:r>
              <a:rPr lang="en-US" sz="2800" dirty="0" smtClean="0"/>
              <a:t>– </a:t>
            </a:r>
          </a:p>
          <a:p>
            <a:r>
              <a:rPr lang="en-US" sz="2800" dirty="0" smtClean="0"/>
              <a:t>Cut on a bone is united fracture &amp; thus is GH.[cut should go up to the medullary canal] </a:t>
            </a:r>
          </a:p>
          <a:p>
            <a:r>
              <a:rPr lang="en-US" sz="2800" dirty="0" smtClean="0"/>
              <a:t>Hair line fracture is GH.</a:t>
            </a:r>
          </a:p>
          <a:p>
            <a:r>
              <a:rPr lang="en-US" sz="2800" dirty="0" smtClean="0"/>
              <a:t>Partially united fracture[X hits him &amp; causes the fracture to reopen.]is GH.</a:t>
            </a:r>
          </a:p>
          <a:p>
            <a:endParaRPr lang="en-US" dirty="0" smtClean="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4114800"/>
            <a:ext cx="609600" cy="609600"/>
          </a:xfrm>
          <a:prstGeom prst="rect">
            <a:avLst/>
          </a:prstGeom>
        </p:spPr>
      </p:pic>
    </p:spTree>
    <p:extLst>
      <p:ext uri="{BB962C8B-B14F-4D97-AF65-F5344CB8AC3E}">
        <p14:creationId xmlns:p14="http://schemas.microsoft.com/office/powerpoint/2010/main" xmlns="" val="313882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5990"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609600"/>
            <a:ext cx="7772400" cy="5257800"/>
          </a:xfrm>
        </p:spPr>
        <p:txBody>
          <a:bodyPr/>
          <a:lstStyle/>
          <a:p>
            <a:r>
              <a:rPr lang="en-US" dirty="0" smtClean="0"/>
              <a:t>Greenstick fracture is GH.</a:t>
            </a:r>
          </a:p>
          <a:p>
            <a:r>
              <a:rPr lang="en-US" dirty="0" err="1" smtClean="0"/>
              <a:t>Sesamoid</a:t>
            </a:r>
            <a:r>
              <a:rPr lang="en-US" dirty="0" smtClean="0"/>
              <a:t> bone fracture is GH.</a:t>
            </a:r>
          </a:p>
          <a:p>
            <a:endParaRPr lang="en-US" dirty="0" smtClean="0"/>
          </a:p>
          <a:p>
            <a:r>
              <a:rPr lang="en-US" dirty="0" smtClean="0"/>
              <a:t>Fracture of hyoid as occurs in manual strangulation is GH. If the victim does not die, accused can be sued for GH.</a:t>
            </a:r>
          </a:p>
          <a:p>
            <a:endParaRPr lang="en-US" dirty="0" smtClean="0"/>
          </a:p>
          <a:p>
            <a:r>
              <a:rPr lang="en-US" dirty="0" smtClean="0"/>
              <a:t>Fracture of only outer table of skull [as in gutter fracture]is GH.</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42948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0780" fill="hold"/>
                                        <p:tgtEl>
                                          <p:spTgt spid="4"/>
                                        </p:tgtEl>
                                      </p:cBhvr>
                                    </p:cmd>
                                  </p:childTnLst>
                                </p:cTn>
                              </p:par>
                            </p:childTnLst>
                          </p:cTn>
                        </p:par>
                      </p:childTnLst>
                    </p:cTn>
                  </p:par>
                </p:childTnLst>
              </p:cTn>
              <p:nextCondLst>
                <p:cond evt="onClick" delay="0">
                  <p:tgtEl>
                    <p:spTgt spid="4"/>
                  </p:tgtEl>
                </p:cond>
              </p:nextCondLst>
            </p:seq>
            <p:audio>
              <p:cMediaNode vol="80000">
                <p:cTn id="24"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04800"/>
            <a:ext cx="7772400" cy="5943600"/>
          </a:xfrm>
        </p:spPr>
        <p:txBody>
          <a:bodyPr/>
          <a:lstStyle/>
          <a:p>
            <a:r>
              <a:rPr lang="en-US" sz="2800" dirty="0" smtClean="0"/>
              <a:t>Dislocation of shoulder is GH because dislocation of bone occurs </a:t>
            </a:r>
            <a:endParaRPr lang="en-US" sz="2800" dirty="0"/>
          </a:p>
          <a:p>
            <a:pPr marL="0" indent="0">
              <a:buNone/>
            </a:pPr>
            <a:r>
              <a:rPr lang="en-US" sz="2800" dirty="0" smtClean="0"/>
              <a:t>Note : [Doctor making  such false injury report is punishable u/s 197 IPC. Patient using such false report in court is punishable u/s 198 IPC. Punishment is 7 yrs. in both cases.</a:t>
            </a:r>
          </a:p>
          <a:p>
            <a:r>
              <a:rPr lang="en-US" sz="2800" dirty="0" smtClean="0"/>
              <a:t>Dislocation of Artificial joint is GH [relocation would require surgery-privation of artificial limb, under clause 4].</a:t>
            </a:r>
          </a:p>
          <a:p>
            <a:r>
              <a:rPr lang="en-US" sz="2800" dirty="0" smtClean="0"/>
              <a:t> Fracture of cartilage is not GH, as the word mentioned in law is bone  and not cartilage.</a:t>
            </a:r>
          </a:p>
          <a:p>
            <a:r>
              <a:rPr lang="en-US" sz="2800" dirty="0" smtClean="0"/>
              <a:t>Ossified cartilage is not bone[cartilaginous bone is type of bone] </a:t>
            </a:r>
          </a:p>
          <a:p>
            <a:endParaRPr lang="en-US" dirty="0" smtClean="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073936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8180"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685800"/>
            <a:ext cx="7772400" cy="5334000"/>
          </a:xfrm>
        </p:spPr>
        <p:txBody>
          <a:bodyPr/>
          <a:lstStyle/>
          <a:p>
            <a:pPr>
              <a:buFont typeface="Wingdings" pitchFamily="2" charset="2"/>
              <a:buChar char="v"/>
              <a:defRPr/>
            </a:pPr>
            <a:r>
              <a:rPr lang="en-US" sz="2800" dirty="0" smtClean="0"/>
              <a:t>In case of tooth, mere loosening should be thoroughly </a:t>
            </a:r>
            <a:r>
              <a:rPr lang="en-US" sz="2800" dirty="0"/>
              <a:t>investigated as it may be due to old age or bad oral hygiene or </a:t>
            </a:r>
            <a:r>
              <a:rPr lang="en-US" sz="2800" dirty="0" smtClean="0"/>
              <a:t>infection[in case of a dislocated tooth, condition of gums &amp; adjoining teeth should be taken into account before giving opinion.</a:t>
            </a:r>
          </a:p>
          <a:p>
            <a:pPr>
              <a:defRPr/>
            </a:pPr>
            <a:r>
              <a:rPr lang="en-US" sz="2800" dirty="0" smtClean="0"/>
              <a:t>Temporary tooth- fracture or dislocation is GH.</a:t>
            </a:r>
          </a:p>
          <a:p>
            <a:pPr marL="0" indent="0">
              <a:buFont typeface="Wingdings" pitchFamily="2" charset="2"/>
              <a:buNone/>
              <a:defRPr/>
            </a:pPr>
            <a:r>
              <a:rPr lang="en-US" sz="2800" dirty="0" smtClean="0"/>
              <a:t>    Note- it is no defense that no permanent injury is     </a:t>
            </a:r>
          </a:p>
          <a:p>
            <a:pPr marL="0" indent="0">
              <a:buFont typeface="Wingdings" pitchFamily="2" charset="2"/>
              <a:buNone/>
              <a:defRPr/>
            </a:pPr>
            <a:r>
              <a:rPr lang="en-US" sz="2800" dirty="0"/>
              <a:t> </a:t>
            </a:r>
            <a:r>
              <a:rPr lang="en-US" sz="2800" dirty="0" smtClean="0"/>
              <a:t>   caused as permanent tooth would come in place.</a:t>
            </a:r>
          </a:p>
          <a:p>
            <a:pPr>
              <a:defRPr/>
            </a:pP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647494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7449"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04800"/>
            <a:ext cx="7772400" cy="6096000"/>
          </a:xfrm>
        </p:spPr>
        <p:txBody>
          <a:bodyPr/>
          <a:lstStyle/>
          <a:p>
            <a:pPr>
              <a:defRPr/>
            </a:pPr>
            <a:r>
              <a:rPr lang="en-US" sz="2800" b="1" dirty="0" smtClean="0"/>
              <a:t>Sub Clause [8a]:-</a:t>
            </a:r>
            <a:r>
              <a:rPr lang="en-US" sz="2800" dirty="0" smtClean="0"/>
              <a:t> </a:t>
            </a:r>
          </a:p>
          <a:p>
            <a:pPr>
              <a:defRPr/>
            </a:pPr>
            <a:r>
              <a:rPr lang="en-US" sz="2800" dirty="0" smtClean="0"/>
              <a:t>Any hurt which endangers life; any injury which can cause sudden death i.e. within 24 hrs.  of sustaining it, is called injury which endangers life.</a:t>
            </a:r>
            <a:r>
              <a:rPr lang="en-US" sz="2800" dirty="0"/>
              <a:t> </a:t>
            </a:r>
            <a:endParaRPr lang="en-US" sz="2800" dirty="0" smtClean="0"/>
          </a:p>
          <a:p>
            <a:pPr marL="0" indent="0">
              <a:buFont typeface="Wingdings" pitchFamily="2" charset="2"/>
              <a:buNone/>
              <a:defRPr/>
            </a:pPr>
            <a:r>
              <a:rPr lang="en-US" sz="2800" dirty="0" smtClean="0"/>
              <a:t>[A] It is an injury which has a 50% chance to end in fatality.</a:t>
            </a:r>
          </a:p>
          <a:p>
            <a:pPr marL="0" indent="0">
              <a:buFont typeface="Wingdings" pitchFamily="2" charset="2"/>
              <a:buNone/>
              <a:defRPr/>
            </a:pPr>
            <a:r>
              <a:rPr lang="en-US" sz="2800" dirty="0" smtClean="0"/>
              <a:t>[B] It is entered as dangerous injury in injury report.</a:t>
            </a:r>
          </a:p>
          <a:p>
            <a:pPr marL="0" indent="0">
              <a:buFont typeface="Wingdings" pitchFamily="2" charset="2"/>
              <a:buNone/>
              <a:defRPr/>
            </a:pPr>
            <a:r>
              <a:rPr lang="en-US" sz="2800" dirty="0" smtClean="0"/>
              <a:t>     </a:t>
            </a:r>
            <a:r>
              <a:rPr lang="en-US" sz="2800" b="1" dirty="0" smtClean="0"/>
              <a:t>Dangerous injury </a:t>
            </a:r>
            <a:r>
              <a:rPr lang="en-US" sz="2800" dirty="0" smtClean="0"/>
              <a:t>means cause imminent danger to life.  </a:t>
            </a:r>
          </a:p>
          <a:p>
            <a:pPr marL="0" indent="0">
              <a:buFont typeface="Wingdings" pitchFamily="2" charset="2"/>
              <a:buNone/>
              <a:defRPr/>
            </a:pPr>
            <a:r>
              <a:rPr lang="en-US" sz="2800" dirty="0"/>
              <a:t> </a:t>
            </a:r>
            <a:r>
              <a:rPr lang="en-US" sz="2800" dirty="0" smtClean="0"/>
              <a:t>    ex- injury to large blood vessels, rupture of internal organ.</a:t>
            </a:r>
          </a:p>
          <a:p>
            <a:pPr marL="0" indent="0">
              <a:buFont typeface="Wingdings" pitchFamily="2" charset="2"/>
              <a:buNone/>
              <a:defRPr/>
            </a:pPr>
            <a:r>
              <a:rPr lang="en-US" sz="2800" dirty="0" smtClean="0"/>
              <a:t>[C] Endangerment may be for a very short duration only.</a:t>
            </a:r>
          </a:p>
          <a:p>
            <a:pPr marL="0" indent="0">
              <a:buFont typeface="Wingdings" pitchFamily="2" charset="2"/>
              <a:buNone/>
              <a:defRPr/>
            </a:pPr>
            <a:endParaRPr lang="en-US" sz="2400" dirty="0" smtClean="0"/>
          </a:p>
          <a:p>
            <a:pPr>
              <a:defRPr/>
            </a:pP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2515814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52510"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81000"/>
            <a:ext cx="7772400" cy="6019800"/>
          </a:xfrm>
        </p:spPr>
        <p:txBody>
          <a:bodyPr/>
          <a:lstStyle/>
          <a:p>
            <a:pPr marL="0" indent="0">
              <a:buFont typeface="Wingdings" pitchFamily="2" charset="2"/>
              <a:buNone/>
              <a:defRPr/>
            </a:pPr>
            <a:r>
              <a:rPr lang="en-US" sz="2400" dirty="0"/>
              <a:t>Ex- </a:t>
            </a:r>
          </a:p>
          <a:p>
            <a:pPr>
              <a:buFont typeface="Wingdings" pitchFamily="2" charset="2"/>
              <a:buChar char="Ø"/>
              <a:defRPr/>
            </a:pPr>
            <a:r>
              <a:rPr lang="en-US" sz="2400" dirty="0"/>
              <a:t>Head Injury [showing signs of compression i.e. vomiting, unconsciousness etc</a:t>
            </a:r>
            <a:r>
              <a:rPr lang="en-US" sz="2400" dirty="0" smtClean="0"/>
              <a:t>.]</a:t>
            </a:r>
          </a:p>
          <a:p>
            <a:pPr>
              <a:buFont typeface="Wingdings" pitchFamily="2" charset="2"/>
              <a:buChar char="Ø"/>
              <a:defRPr/>
            </a:pPr>
            <a:r>
              <a:rPr lang="en-US" sz="2400" dirty="0" smtClean="0"/>
              <a:t>Compound fracture of skull.</a:t>
            </a:r>
          </a:p>
          <a:p>
            <a:pPr>
              <a:defRPr/>
            </a:pPr>
            <a:r>
              <a:rPr lang="en-US" sz="2400" dirty="0" smtClean="0"/>
              <a:t>Burns involving &gt;1/3 surface area of body.</a:t>
            </a:r>
          </a:p>
          <a:p>
            <a:pPr marL="0" indent="0">
              <a:buFont typeface="Wingdings" pitchFamily="2" charset="2"/>
              <a:buNone/>
              <a:defRPr/>
            </a:pPr>
            <a:r>
              <a:rPr lang="en-US" sz="2400" dirty="0" smtClean="0"/>
              <a:t>[in some book-&gt;80% (superficial burn), &gt;50% deep burn].</a:t>
            </a:r>
          </a:p>
          <a:p>
            <a:pPr>
              <a:defRPr/>
            </a:pPr>
            <a:r>
              <a:rPr lang="en-US" sz="2400" dirty="0" smtClean="0"/>
              <a:t>Hemorrhage &gt;1 liter  ex-</a:t>
            </a:r>
          </a:p>
          <a:p>
            <a:pPr marL="571500" indent="-571500">
              <a:buFont typeface="+mj-lt"/>
              <a:buAutoNum type="romanLcPeriod"/>
              <a:defRPr/>
            </a:pPr>
            <a:r>
              <a:rPr lang="en-US" sz="2400" dirty="0"/>
              <a:t>S</a:t>
            </a:r>
            <a:r>
              <a:rPr lang="en-US" sz="2400" dirty="0" smtClean="0"/>
              <a:t>ingle bruise is simple hurt but multiple bruise may cause more than 1 liter of extravasation of blood [may collectively becomes dangerous]</a:t>
            </a:r>
          </a:p>
          <a:p>
            <a:pPr marL="571500" indent="-571500">
              <a:buFont typeface="+mj-lt"/>
              <a:buAutoNum type="romanLcPeriod"/>
              <a:defRPr/>
            </a:pPr>
            <a:r>
              <a:rPr lang="en-US" sz="2400" dirty="0" smtClean="0"/>
              <a:t>Laceration or perforating injury of Liver, Spleen, Kidney</a:t>
            </a:r>
          </a:p>
          <a:p>
            <a:pPr>
              <a:buFont typeface="Wingdings" pitchFamily="2" charset="2"/>
              <a:buChar char="Ø"/>
              <a:defRPr/>
            </a:pPr>
            <a:r>
              <a:rPr lang="en-US" sz="2400" dirty="0" smtClean="0"/>
              <a:t>MRI on a patient with a pacemaker [pacemaker stops working due to magnetic field – endangers life [doctor caused GH]</a:t>
            </a:r>
          </a:p>
          <a:p>
            <a:pPr marL="571500" indent="-571500">
              <a:buFont typeface="+mj-lt"/>
              <a:buAutoNum type="romanLcPeriod"/>
              <a:defRPr/>
            </a:pPr>
            <a:endParaRPr lang="en-US" dirty="0" smtClean="0"/>
          </a:p>
          <a:p>
            <a:pPr marL="0" indent="0">
              <a:buFont typeface="Wingdings" pitchFamily="2" charset="2"/>
              <a:buNone/>
              <a:defRPr/>
            </a:pPr>
            <a:endParaRPr lang="en-US" dirty="0"/>
          </a:p>
        </p:txBody>
      </p:sp>
    </p:spTree>
    <p:extLst>
      <p:ext uri="{BB962C8B-B14F-4D97-AF65-F5344CB8AC3E}">
        <p14:creationId xmlns:p14="http://schemas.microsoft.com/office/powerpoint/2010/main" xmlns="" val="234125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04800"/>
            <a:ext cx="7772400" cy="6096000"/>
          </a:xfrm>
        </p:spPr>
        <p:txBody>
          <a:bodyPr/>
          <a:lstStyle/>
          <a:p>
            <a:pPr>
              <a:defRPr/>
            </a:pPr>
            <a:r>
              <a:rPr lang="en-US" sz="2800" b="1" dirty="0" smtClean="0"/>
              <a:t>Sub Clause [8a]:-</a:t>
            </a:r>
            <a:r>
              <a:rPr lang="en-US" sz="2800" dirty="0" smtClean="0"/>
              <a:t> </a:t>
            </a:r>
          </a:p>
          <a:p>
            <a:pPr>
              <a:defRPr/>
            </a:pPr>
            <a:r>
              <a:rPr lang="en-US" sz="2800" dirty="0" smtClean="0"/>
              <a:t>Any hurt which endangers life; any injury which can cause sudden death i.e. within 24 hrs.  of sustaining it, is called injury which endangers life.</a:t>
            </a:r>
            <a:r>
              <a:rPr lang="en-US" sz="2800" dirty="0"/>
              <a:t> </a:t>
            </a:r>
            <a:endParaRPr lang="en-US" sz="2800" dirty="0" smtClean="0"/>
          </a:p>
          <a:p>
            <a:pPr marL="0" indent="0">
              <a:buFont typeface="Wingdings" pitchFamily="2" charset="2"/>
              <a:buNone/>
              <a:defRPr/>
            </a:pPr>
            <a:r>
              <a:rPr lang="en-US" sz="2800" dirty="0" smtClean="0"/>
              <a:t>[A] It is an injury which has a 50% chance to end in fatality.</a:t>
            </a:r>
          </a:p>
          <a:p>
            <a:pPr marL="0" indent="0">
              <a:buFont typeface="Wingdings" pitchFamily="2" charset="2"/>
              <a:buNone/>
              <a:defRPr/>
            </a:pPr>
            <a:r>
              <a:rPr lang="en-US" sz="2800" dirty="0" smtClean="0"/>
              <a:t>[B] It is entered as dangerous injury in injury report.</a:t>
            </a:r>
          </a:p>
          <a:p>
            <a:pPr marL="0" indent="0">
              <a:buFont typeface="Wingdings" pitchFamily="2" charset="2"/>
              <a:buNone/>
              <a:defRPr/>
            </a:pPr>
            <a:r>
              <a:rPr lang="en-US" sz="2800" dirty="0" smtClean="0"/>
              <a:t>     </a:t>
            </a:r>
            <a:r>
              <a:rPr lang="en-US" sz="2800" b="1" dirty="0" smtClean="0"/>
              <a:t>Dangerous injury </a:t>
            </a:r>
            <a:r>
              <a:rPr lang="en-US" sz="2800" dirty="0" smtClean="0"/>
              <a:t>means cause imminent danger to life.  </a:t>
            </a:r>
          </a:p>
          <a:p>
            <a:pPr marL="0" indent="0">
              <a:buFont typeface="Wingdings" pitchFamily="2" charset="2"/>
              <a:buNone/>
              <a:defRPr/>
            </a:pPr>
            <a:r>
              <a:rPr lang="en-US" sz="2800" dirty="0"/>
              <a:t> </a:t>
            </a:r>
            <a:r>
              <a:rPr lang="en-US" sz="2800" dirty="0" smtClean="0"/>
              <a:t>    ex- injury to large blood vessels, rupture of internal organ.</a:t>
            </a:r>
          </a:p>
          <a:p>
            <a:pPr marL="0" indent="0">
              <a:buFont typeface="Wingdings" pitchFamily="2" charset="2"/>
              <a:buNone/>
              <a:defRPr/>
            </a:pPr>
            <a:r>
              <a:rPr lang="en-US" sz="2800" dirty="0" smtClean="0"/>
              <a:t>[C] Endangerment may be for a very short duration only.</a:t>
            </a:r>
          </a:p>
          <a:p>
            <a:pPr marL="0" indent="0">
              <a:buFont typeface="Wingdings" pitchFamily="2" charset="2"/>
              <a:buNone/>
              <a:defRPr/>
            </a:pPr>
            <a:endParaRPr lang="en-US" sz="2400" dirty="0" smtClean="0"/>
          </a:p>
          <a:p>
            <a:pPr>
              <a:defRPr/>
            </a:pPr>
            <a:endParaRPr lang="en-US" dirty="0"/>
          </a:p>
        </p:txBody>
      </p:sp>
    </p:spTree>
    <p:extLst>
      <p:ext uri="{BB962C8B-B14F-4D97-AF65-F5344CB8AC3E}">
        <p14:creationId xmlns:p14="http://schemas.microsoft.com/office/powerpoint/2010/main" xmlns="" val="615045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81000"/>
            <a:ext cx="7772400" cy="6019800"/>
          </a:xfrm>
        </p:spPr>
        <p:txBody>
          <a:bodyPr/>
          <a:lstStyle/>
          <a:p>
            <a:pPr marL="0" indent="0">
              <a:buFont typeface="Wingdings" pitchFamily="2" charset="2"/>
              <a:buNone/>
              <a:defRPr/>
            </a:pPr>
            <a:r>
              <a:rPr lang="en-US" sz="2400" dirty="0"/>
              <a:t>Ex- </a:t>
            </a:r>
          </a:p>
          <a:p>
            <a:pPr>
              <a:buFont typeface="Wingdings" pitchFamily="2" charset="2"/>
              <a:buChar char="Ø"/>
              <a:defRPr/>
            </a:pPr>
            <a:r>
              <a:rPr lang="en-US" sz="2400" dirty="0"/>
              <a:t>Head Injury [showing signs of compression i.e. vomiting, unconsciousness etc</a:t>
            </a:r>
            <a:r>
              <a:rPr lang="en-US" sz="2400" dirty="0" smtClean="0"/>
              <a:t>.]</a:t>
            </a:r>
          </a:p>
          <a:p>
            <a:pPr>
              <a:buFont typeface="Wingdings" pitchFamily="2" charset="2"/>
              <a:buChar char="Ø"/>
              <a:defRPr/>
            </a:pPr>
            <a:r>
              <a:rPr lang="en-US" sz="2400" dirty="0" smtClean="0"/>
              <a:t>Compound fracture of skull.</a:t>
            </a:r>
          </a:p>
          <a:p>
            <a:pPr>
              <a:defRPr/>
            </a:pPr>
            <a:r>
              <a:rPr lang="en-US" sz="2400" dirty="0" smtClean="0"/>
              <a:t>Burns involving &gt;1/3 surface area of body.</a:t>
            </a:r>
          </a:p>
          <a:p>
            <a:pPr marL="0" indent="0">
              <a:buFont typeface="Wingdings" pitchFamily="2" charset="2"/>
              <a:buNone/>
              <a:defRPr/>
            </a:pPr>
            <a:r>
              <a:rPr lang="en-US" sz="2400" dirty="0" smtClean="0"/>
              <a:t>[in some book-&gt;80% (superficial burn), &gt;50% deep burn].</a:t>
            </a:r>
          </a:p>
          <a:p>
            <a:pPr>
              <a:defRPr/>
            </a:pPr>
            <a:r>
              <a:rPr lang="en-US" sz="2400" dirty="0" smtClean="0"/>
              <a:t>Hemorrhage &gt;1 liter  ex-</a:t>
            </a:r>
          </a:p>
          <a:p>
            <a:pPr marL="571500" indent="-571500">
              <a:buFont typeface="+mj-lt"/>
              <a:buAutoNum type="romanLcPeriod"/>
              <a:defRPr/>
            </a:pPr>
            <a:r>
              <a:rPr lang="en-US" sz="2400" dirty="0"/>
              <a:t>S</a:t>
            </a:r>
            <a:r>
              <a:rPr lang="en-US" sz="2400" dirty="0" smtClean="0"/>
              <a:t>ingle bruise is simple hurt but multiple bruise may cause more than 1 liter of extravasation of blood [may collectively becomes dangerous]</a:t>
            </a:r>
          </a:p>
          <a:p>
            <a:pPr marL="571500" indent="-571500">
              <a:buFont typeface="+mj-lt"/>
              <a:buAutoNum type="romanLcPeriod"/>
              <a:defRPr/>
            </a:pPr>
            <a:r>
              <a:rPr lang="en-US" sz="2400" dirty="0" smtClean="0"/>
              <a:t>Laceration or perforating injury of Liver, Spleen, Kidney</a:t>
            </a:r>
          </a:p>
          <a:p>
            <a:pPr>
              <a:buFont typeface="Wingdings" pitchFamily="2" charset="2"/>
              <a:buChar char="Ø"/>
              <a:defRPr/>
            </a:pPr>
            <a:r>
              <a:rPr lang="en-US" sz="2400" dirty="0" smtClean="0"/>
              <a:t>MRI on a patient with a pacemaker [pacemaker stops working due to magnetic field – endangers life [doctor caused GH]</a:t>
            </a:r>
          </a:p>
          <a:p>
            <a:pPr marL="571500" indent="-571500">
              <a:buFont typeface="+mj-lt"/>
              <a:buAutoNum type="romanLcPeriod"/>
              <a:defRPr/>
            </a:pPr>
            <a:endParaRPr lang="en-US" dirty="0" smtClean="0"/>
          </a:p>
          <a:p>
            <a:pPr marL="0" indent="0">
              <a:buFont typeface="Wingdings" pitchFamily="2" charset="2"/>
              <a:buNone/>
              <a:defRPr/>
            </a:pPr>
            <a:endParaRPr lang="en-US" dirty="0"/>
          </a:p>
        </p:txBody>
      </p:sp>
    </p:spTree>
    <p:extLst>
      <p:ext uri="{BB962C8B-B14F-4D97-AF65-F5344CB8AC3E}">
        <p14:creationId xmlns:p14="http://schemas.microsoft.com/office/powerpoint/2010/main" xmlns="" val="338775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1905000" y="228600"/>
            <a:ext cx="6400800" cy="1447800"/>
          </a:xfrm>
        </p:spPr>
        <p:txBody>
          <a:bodyPr/>
          <a:lstStyle/>
          <a:p>
            <a:r>
              <a:rPr lang="en-US" sz="3600" dirty="0" smtClean="0"/>
              <a:t/>
            </a:r>
            <a:br>
              <a:rPr lang="en-US" sz="3600" dirty="0" smtClean="0"/>
            </a:br>
            <a:r>
              <a:rPr lang="en-US" sz="3600" dirty="0" smtClean="0"/>
              <a:t>            </a:t>
            </a:r>
          </a:p>
        </p:txBody>
      </p:sp>
      <p:sp>
        <p:nvSpPr>
          <p:cNvPr id="136195" name="Content Placeholder 2"/>
          <p:cNvSpPr>
            <a:spLocks noGrp="1"/>
          </p:cNvSpPr>
          <p:nvPr>
            <p:ph idx="1"/>
          </p:nvPr>
        </p:nvSpPr>
        <p:spPr>
          <a:xfrm>
            <a:off x="661988" y="762000"/>
            <a:ext cx="7772400" cy="4419600"/>
          </a:xfrm>
        </p:spPr>
        <p:txBody>
          <a:bodyPr/>
          <a:lstStyle/>
          <a:p>
            <a:pPr>
              <a:defRPr/>
            </a:pPr>
            <a:r>
              <a:rPr lang="en-US" dirty="0" smtClean="0">
                <a:solidFill>
                  <a:schemeClr val="tx2">
                    <a:lumMod val="90000"/>
                  </a:schemeClr>
                </a:solidFill>
              </a:rPr>
              <a:t>Hurt</a:t>
            </a:r>
            <a:r>
              <a:rPr lang="en-US" dirty="0" smtClean="0"/>
              <a:t> :- fall u/s 319 IPC.</a:t>
            </a:r>
          </a:p>
          <a:p>
            <a:pPr>
              <a:defRPr/>
            </a:pPr>
            <a:r>
              <a:rPr lang="en-US" dirty="0" smtClean="0"/>
              <a:t>Means bodily pain, disease or infirmity caused to any person.</a:t>
            </a:r>
          </a:p>
          <a:p>
            <a:pPr>
              <a:defRPr/>
            </a:pPr>
            <a:r>
              <a:rPr lang="en-US" dirty="0" smtClean="0"/>
              <a:t>Illustration :- </a:t>
            </a:r>
          </a:p>
          <a:p>
            <a:pPr marL="514350" indent="-514350">
              <a:buFont typeface="Wingdings" pitchFamily="2" charset="2"/>
              <a:buAutoNum type="alphaLcParenBoth"/>
              <a:defRPr/>
            </a:pPr>
            <a:r>
              <a:rPr lang="en-US" dirty="0" smtClean="0"/>
              <a:t>Bodily pain- does not include mental pain.</a:t>
            </a:r>
          </a:p>
          <a:p>
            <a:pPr marL="0" indent="0">
              <a:buFont typeface="Wingdings" pitchFamily="2" charset="2"/>
              <a:buNone/>
              <a:defRPr/>
            </a:pPr>
            <a:r>
              <a:rPr lang="en-US" dirty="0"/>
              <a:t> </a:t>
            </a:r>
            <a:r>
              <a:rPr lang="en-US" dirty="0" smtClean="0"/>
              <a:t>    X slaps Y &amp; caused bodily pain to Y– so X  </a:t>
            </a:r>
          </a:p>
          <a:p>
            <a:pPr marL="0" indent="0">
              <a:buFont typeface="Wingdings" pitchFamily="2" charset="2"/>
              <a:buNone/>
              <a:defRPr/>
            </a:pPr>
            <a:r>
              <a:rPr lang="en-US" dirty="0"/>
              <a:t> </a:t>
            </a:r>
            <a:r>
              <a:rPr lang="en-US" dirty="0" smtClean="0"/>
              <a:t>    has caused hurt.</a:t>
            </a:r>
          </a:p>
          <a:p>
            <a:pPr marL="0" indent="0">
              <a:buFont typeface="Wingdings" pitchFamily="2" charset="2"/>
              <a:buNone/>
              <a:defRPr/>
            </a:pPr>
            <a:endParaRPr lang="en-US" dirty="0" smtClean="0"/>
          </a:p>
          <a:p>
            <a:pPr>
              <a:defRPr/>
            </a:pPr>
            <a:endParaRPr lang="en-US" dirty="0" smtClean="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285824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619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19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6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220"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1361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533400"/>
            <a:ext cx="7772400" cy="5867400"/>
          </a:xfrm>
        </p:spPr>
        <p:txBody>
          <a:bodyPr/>
          <a:lstStyle/>
          <a:p>
            <a:pPr>
              <a:buFont typeface="Wingdings" pitchFamily="2" charset="2"/>
              <a:buChar char="Ø"/>
              <a:defRPr/>
            </a:pPr>
            <a:r>
              <a:rPr lang="en-US" dirty="0" smtClean="0"/>
              <a:t> </a:t>
            </a:r>
            <a:r>
              <a:rPr lang="en-US" sz="2400" dirty="0" smtClean="0"/>
              <a:t>Sub Clause 8b:-- Any hurt which causes a person to be in severe bodily pain for 20 days.</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Ex- A person is beaten &amp; have contusions all over body. In this case, all injuries are simple in nature but collectively they may be GH as person may be in severe bodily pain for 20 days.</a:t>
            </a:r>
          </a:p>
          <a:p>
            <a:pPr marL="0" indent="0">
              <a:buFont typeface="Wingdings" pitchFamily="2" charset="2"/>
              <a:buNone/>
              <a:defRPr/>
            </a:pPr>
            <a:r>
              <a:rPr lang="en-US" sz="2400" dirty="0" smtClean="0"/>
              <a:t> Bodily pain is a subjective  phenomenon &amp; very difficult to assess</a:t>
            </a:r>
          </a:p>
          <a:p>
            <a:pPr marL="0" indent="0">
              <a:buFont typeface="Wingdings" pitchFamily="2" charset="2"/>
              <a:buNone/>
              <a:defRPr/>
            </a:pPr>
            <a:r>
              <a:rPr lang="en-US" sz="2400" dirty="0" smtClean="0"/>
              <a:t>Q. There may be a span of 10 days, followed by 2 pain free days &amp; then again a span of 10 painful days, can it be GH.</a:t>
            </a:r>
          </a:p>
          <a:p>
            <a:pPr marL="0" indent="0">
              <a:buFont typeface="Wingdings" pitchFamily="2" charset="2"/>
              <a:buNone/>
              <a:defRPr/>
            </a:pPr>
            <a:endParaRPr lang="en-US" sz="2400" dirty="0" smtClean="0"/>
          </a:p>
          <a:p>
            <a:pPr marL="0" indent="0">
              <a:buFont typeface="Wingdings" pitchFamily="2" charset="2"/>
              <a:buNone/>
              <a:defRPr/>
            </a:pPr>
            <a:r>
              <a:rPr lang="en-US" sz="2400" dirty="0" smtClean="0"/>
              <a:t>Ans.-Yes [20 days need not be continuous]</a:t>
            </a:r>
          </a:p>
          <a:p>
            <a:pPr marL="0" indent="0">
              <a:buFont typeface="Wingdings" pitchFamily="2" charset="2"/>
              <a:buNone/>
              <a:defRPr/>
            </a:pPr>
            <a:endParaRPr lang="en-US" dirty="0" smtClean="0"/>
          </a:p>
          <a:p>
            <a:pPr>
              <a:defRPr/>
            </a:pPr>
            <a:endParaRPr lang="en-US" dirty="0"/>
          </a:p>
        </p:txBody>
      </p:sp>
    </p:spTree>
    <p:extLst>
      <p:ext uri="{BB962C8B-B14F-4D97-AF65-F5344CB8AC3E}">
        <p14:creationId xmlns:p14="http://schemas.microsoft.com/office/powerpoint/2010/main" xmlns="" val="307314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838200"/>
            <a:ext cx="7772400" cy="5181600"/>
          </a:xfrm>
        </p:spPr>
        <p:txBody>
          <a:bodyPr/>
          <a:lstStyle/>
          <a:p>
            <a:pPr>
              <a:defRPr/>
            </a:pPr>
            <a:r>
              <a:rPr lang="en-US" sz="2400" dirty="0" smtClean="0"/>
              <a:t>Sub Clause 8c:- Any hurt which causes the person to be hospitalized for more than 20 days &amp; is unable to follow normal pursuits. </a:t>
            </a:r>
          </a:p>
          <a:p>
            <a:pPr>
              <a:defRPr/>
            </a:pPr>
            <a:r>
              <a:rPr lang="en-US" sz="2400" b="1" dirty="0" smtClean="0"/>
              <a:t>Ordinary pursuits </a:t>
            </a:r>
            <a:r>
              <a:rPr lang="en-US" sz="2400" dirty="0" smtClean="0"/>
              <a:t>means day to day personal acts [necessary for day to day survival] ex- going to toilet, brushings teeth, taking bath, taking food by mouth by </a:t>
            </a:r>
            <a:r>
              <a:rPr lang="en-US" sz="2400" dirty="0"/>
              <a:t>himself. </a:t>
            </a:r>
            <a:endParaRPr lang="en-US" sz="2400" dirty="0" smtClean="0"/>
          </a:p>
          <a:p>
            <a:pPr>
              <a:defRPr/>
            </a:pPr>
            <a:r>
              <a:rPr lang="en-US" sz="2400" dirty="0" smtClean="0"/>
              <a:t>Ex- </a:t>
            </a:r>
            <a:r>
              <a:rPr lang="en-US" sz="2400" dirty="0"/>
              <a:t>Coma for 20 days or more, to take bath by sponging in bed, injury is GH.</a:t>
            </a:r>
          </a:p>
          <a:p>
            <a:pPr marL="0" indent="0">
              <a:buFont typeface="Wingdings" pitchFamily="2" charset="2"/>
              <a:buNone/>
              <a:defRPr/>
            </a:pPr>
            <a:r>
              <a:rPr lang="en-US" sz="2400" dirty="0" smtClean="0"/>
              <a:t>Q</a:t>
            </a:r>
            <a:r>
              <a:rPr lang="en-US" sz="2400" dirty="0"/>
              <a:t>. A person was confined to bed for 18 days due to injury, but his life was in danger for 1 day only- can it constitute Grievous hurt </a:t>
            </a:r>
            <a:r>
              <a:rPr lang="en-US" sz="2400" dirty="0" smtClean="0"/>
              <a:t>?</a:t>
            </a:r>
          </a:p>
          <a:p>
            <a:pPr marL="0" indent="0">
              <a:buFont typeface="Wingdings" pitchFamily="2" charset="2"/>
              <a:buNone/>
              <a:defRPr/>
            </a:pPr>
            <a:r>
              <a:rPr lang="en-US" sz="2400" dirty="0" smtClean="0"/>
              <a:t>Ans:- yes[clause 8a]</a:t>
            </a:r>
            <a:endParaRPr lang="en-US" sz="2400" dirty="0"/>
          </a:p>
          <a:p>
            <a:pPr>
              <a:defRPr/>
            </a:pPr>
            <a:endParaRPr lang="en-US" sz="2800" dirty="0" smtClean="0"/>
          </a:p>
          <a:p>
            <a:pPr>
              <a:defRPr/>
            </a:pP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84858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60350"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2"/>
          <p:cNvSpPr>
            <a:spLocks noGrp="1"/>
          </p:cNvSpPr>
          <p:nvPr>
            <p:ph idx="1"/>
          </p:nvPr>
        </p:nvSpPr>
        <p:spPr>
          <a:xfrm>
            <a:off x="661988" y="838200"/>
            <a:ext cx="7772400" cy="4876800"/>
          </a:xfrm>
        </p:spPr>
        <p:txBody>
          <a:bodyPr/>
          <a:lstStyle/>
          <a:p>
            <a:pPr>
              <a:defRPr/>
            </a:pPr>
            <a:r>
              <a:rPr lang="en-US" dirty="0" smtClean="0"/>
              <a:t>Types of Culpable homicide:---</a:t>
            </a:r>
          </a:p>
          <a:p>
            <a:pPr marL="571500" indent="-571500">
              <a:buFont typeface="+mj-lt"/>
              <a:buAutoNum type="romanUcPeriod"/>
              <a:defRPr/>
            </a:pPr>
            <a:r>
              <a:rPr lang="en-US" sz="2800" dirty="0"/>
              <a:t>a</a:t>
            </a:r>
            <a:r>
              <a:rPr lang="en-US" sz="2800" dirty="0" smtClean="0"/>
              <a:t>mounting to murder</a:t>
            </a:r>
          </a:p>
          <a:p>
            <a:pPr marL="571500" indent="-571500">
              <a:buFont typeface="+mj-lt"/>
              <a:buAutoNum type="romanUcPeriod"/>
              <a:defRPr/>
            </a:pPr>
            <a:r>
              <a:rPr lang="en-US" sz="2800" dirty="0"/>
              <a:t>n</a:t>
            </a:r>
            <a:r>
              <a:rPr lang="en-US" sz="2800" dirty="0" smtClean="0"/>
              <a:t>ot amounting to murder</a:t>
            </a:r>
          </a:p>
          <a:p>
            <a:pPr marL="0" indent="0">
              <a:buFont typeface="Wingdings" pitchFamily="2" charset="2"/>
              <a:buNone/>
              <a:defRPr/>
            </a:pPr>
            <a:endParaRPr lang="en-US" sz="2800" dirty="0" smtClean="0"/>
          </a:p>
          <a:p>
            <a:pPr marL="0" indent="0">
              <a:buFont typeface="Wingdings" pitchFamily="2" charset="2"/>
              <a:buNone/>
              <a:defRPr/>
            </a:pPr>
            <a:r>
              <a:rPr lang="en-US" sz="2800" dirty="0" smtClean="0"/>
              <a:t>When it amounts to murder, it dealt with  by s.300 IPC[definition  of murder].  </a:t>
            </a:r>
          </a:p>
          <a:p>
            <a:pPr marL="0" indent="0">
              <a:buFont typeface="Wingdings" pitchFamily="2" charset="2"/>
              <a:buNone/>
              <a:defRPr/>
            </a:pPr>
            <a:endParaRPr lang="en-US" sz="2800" dirty="0" smtClean="0"/>
          </a:p>
          <a:p>
            <a:pPr marL="0" indent="0">
              <a:buFont typeface="Wingdings" pitchFamily="2" charset="2"/>
              <a:buNone/>
              <a:defRPr/>
            </a:pPr>
            <a:r>
              <a:rPr lang="en-US" sz="2800" dirty="0"/>
              <a:t>W</a:t>
            </a:r>
            <a:r>
              <a:rPr lang="en-US" sz="2800" dirty="0" smtClean="0"/>
              <a:t>hen it does not amount to murder, it dealt with  by s.299 IPC [definition of culpable homicide].</a:t>
            </a:r>
          </a:p>
          <a:p>
            <a:pPr marL="0" indent="0">
              <a:buFont typeface="Wingdings" pitchFamily="2" charset="2"/>
              <a:buNone/>
              <a:defRPr/>
            </a:pPr>
            <a:endParaRPr lang="en-US" sz="2800" dirty="0" smtClean="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572000" y="3352800"/>
            <a:ext cx="609600" cy="609600"/>
          </a:xfrm>
          <a:prstGeom prst="rect">
            <a:avLst/>
          </a:prstGeom>
        </p:spPr>
      </p:pic>
    </p:spTree>
    <p:extLst>
      <p:ext uri="{BB962C8B-B14F-4D97-AF65-F5344CB8AC3E}">
        <p14:creationId xmlns:p14="http://schemas.microsoft.com/office/powerpoint/2010/main" xmlns="" val="158023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1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10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101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10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2960"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Content Placeholder 2"/>
          <p:cNvSpPr>
            <a:spLocks noGrp="1"/>
          </p:cNvSpPr>
          <p:nvPr>
            <p:ph idx="1"/>
          </p:nvPr>
        </p:nvSpPr>
        <p:spPr>
          <a:xfrm>
            <a:off x="661988" y="457200"/>
            <a:ext cx="7772400" cy="5562600"/>
          </a:xfrm>
        </p:spPr>
        <p:txBody>
          <a:bodyPr/>
          <a:lstStyle/>
          <a:p>
            <a:pPr marL="0" indent="0">
              <a:buFont typeface="Wingdings" pitchFamily="2" charset="2"/>
              <a:buNone/>
              <a:defRPr/>
            </a:pPr>
            <a:r>
              <a:rPr lang="en-US" sz="2000" dirty="0"/>
              <a:t>Section </a:t>
            </a:r>
            <a:r>
              <a:rPr lang="en-US" sz="2000" b="1" dirty="0"/>
              <a:t>299 </a:t>
            </a:r>
            <a:r>
              <a:rPr lang="en-US" sz="2000" dirty="0"/>
              <a:t>defines </a:t>
            </a:r>
            <a:r>
              <a:rPr lang="en-US" sz="2000" b="1" dirty="0" smtClean="0"/>
              <a:t>Culpable Homicide</a:t>
            </a:r>
          </a:p>
          <a:p>
            <a:pPr>
              <a:buFont typeface="Wingdings" pitchFamily="2" charset="2"/>
              <a:buChar char="§"/>
              <a:defRPr/>
            </a:pPr>
            <a:r>
              <a:rPr lang="en-US" sz="2000" dirty="0" smtClean="0"/>
              <a:t>Whoever </a:t>
            </a:r>
            <a:r>
              <a:rPr lang="en-US" sz="2000" dirty="0"/>
              <a:t>causes death by doing an act </a:t>
            </a:r>
            <a:r>
              <a:rPr lang="en-US" sz="2000" dirty="0" smtClean="0"/>
              <a:t>with,</a:t>
            </a:r>
          </a:p>
          <a:p>
            <a:pPr>
              <a:buFont typeface="Wingdings" pitchFamily="2" charset="2"/>
              <a:buChar char="Ø"/>
              <a:defRPr/>
            </a:pPr>
            <a:r>
              <a:rPr lang="en-US" sz="2000" dirty="0" smtClean="0"/>
              <a:t>Intention </a:t>
            </a:r>
            <a:r>
              <a:rPr lang="en-US" sz="2000" dirty="0"/>
              <a:t>of causing death.</a:t>
            </a:r>
          </a:p>
          <a:p>
            <a:pPr>
              <a:defRPr/>
            </a:pPr>
            <a:r>
              <a:rPr lang="en-US" sz="2000" dirty="0"/>
              <a:t>Intentionally causing bodily injury which is</a:t>
            </a:r>
            <a:r>
              <a:rPr lang="en-US" sz="2000" b="1" dirty="0"/>
              <a:t> </a:t>
            </a:r>
            <a:r>
              <a:rPr lang="en-US" sz="2000" b="1" i="1" u="sng" dirty="0"/>
              <a:t>likely</a:t>
            </a:r>
            <a:r>
              <a:rPr lang="en-US" sz="2000" dirty="0"/>
              <a:t> to cause death.</a:t>
            </a:r>
          </a:p>
          <a:p>
            <a:pPr>
              <a:defRPr/>
            </a:pPr>
            <a:r>
              <a:rPr lang="en-US" sz="2000" dirty="0"/>
              <a:t>Doing act with knowledge that it is </a:t>
            </a:r>
            <a:r>
              <a:rPr lang="en-US" sz="2000" b="1" i="1" u="sng" dirty="0"/>
              <a:t>likely</a:t>
            </a:r>
            <a:r>
              <a:rPr lang="en-US" sz="2000" dirty="0"/>
              <a:t> to cause death</a:t>
            </a:r>
            <a:r>
              <a:rPr lang="en-US" sz="2000" dirty="0" smtClean="0"/>
              <a:t>.</a:t>
            </a:r>
            <a:r>
              <a:rPr lang="en-US" sz="2000" dirty="0"/>
              <a:t> </a:t>
            </a:r>
            <a:endParaRPr lang="en-US" sz="2000" dirty="0" smtClean="0"/>
          </a:p>
          <a:p>
            <a:pPr>
              <a:buFont typeface="Wingdings" pitchFamily="2" charset="2"/>
              <a:buChar char="§"/>
              <a:defRPr/>
            </a:pPr>
            <a:endParaRPr lang="en-US" sz="2000" dirty="0" smtClean="0"/>
          </a:p>
          <a:p>
            <a:pPr marL="0" indent="0">
              <a:buFont typeface="Wingdings" pitchFamily="2" charset="2"/>
              <a:buNone/>
              <a:defRPr/>
            </a:pPr>
            <a:r>
              <a:rPr lang="en-US" sz="2000" dirty="0"/>
              <a:t> </a:t>
            </a:r>
            <a:r>
              <a:rPr lang="en-US" sz="2000" dirty="0" smtClean="0"/>
              <a:t>Section </a:t>
            </a:r>
            <a:r>
              <a:rPr lang="en-US" sz="2000" b="1" dirty="0"/>
              <a:t>300</a:t>
            </a:r>
            <a:r>
              <a:rPr lang="en-US" sz="2000" dirty="0"/>
              <a:t> defines </a:t>
            </a:r>
            <a:r>
              <a:rPr lang="en-US" sz="2000" b="1" dirty="0"/>
              <a:t>Murder</a:t>
            </a:r>
            <a:r>
              <a:rPr lang="en-US" sz="2000" dirty="0"/>
              <a:t>.</a:t>
            </a:r>
          </a:p>
          <a:p>
            <a:pPr>
              <a:buFont typeface="Wingdings" pitchFamily="2" charset="2"/>
              <a:buChar char="§"/>
              <a:defRPr/>
            </a:pPr>
            <a:r>
              <a:rPr lang="en-US" sz="2000" dirty="0"/>
              <a:t>Whoever causes death by doing an act with.</a:t>
            </a:r>
          </a:p>
          <a:p>
            <a:pPr>
              <a:defRPr/>
            </a:pPr>
            <a:r>
              <a:rPr lang="en-US" sz="2000" dirty="0"/>
              <a:t>Intention  of causing death.</a:t>
            </a:r>
          </a:p>
          <a:p>
            <a:pPr>
              <a:defRPr/>
            </a:pPr>
            <a:r>
              <a:rPr lang="en-US" sz="2000" dirty="0"/>
              <a:t> Causing such bodily injury as the offender knows it is likely to cause death of person.</a:t>
            </a:r>
          </a:p>
          <a:p>
            <a:pPr>
              <a:defRPr/>
            </a:pPr>
            <a:r>
              <a:rPr lang="en-US" sz="2000" dirty="0"/>
              <a:t>Intentionally causing bodily injury which is </a:t>
            </a:r>
            <a:r>
              <a:rPr lang="en-US" sz="2000" b="1" i="1" u="sng" dirty="0"/>
              <a:t>sufficient </a:t>
            </a:r>
            <a:r>
              <a:rPr lang="en-US" sz="2000" dirty="0"/>
              <a:t>to cause death.</a:t>
            </a:r>
          </a:p>
          <a:p>
            <a:pPr>
              <a:defRPr/>
            </a:pPr>
            <a:r>
              <a:rPr lang="en-US" sz="2000" dirty="0"/>
              <a:t>Doing act with knowledge that it is  so </a:t>
            </a:r>
            <a:r>
              <a:rPr lang="en-US" sz="2000" b="1" i="1" u="sng" dirty="0"/>
              <a:t>imminently dangerous</a:t>
            </a:r>
            <a:r>
              <a:rPr lang="en-US" sz="2000" dirty="0"/>
              <a:t> and </a:t>
            </a:r>
            <a:r>
              <a:rPr lang="en-US" sz="2000" dirty="0" smtClean="0"/>
              <a:t>in </a:t>
            </a:r>
            <a:r>
              <a:rPr lang="en-US" sz="2000" b="1" i="1" u="sng" dirty="0" smtClean="0"/>
              <a:t>all</a:t>
            </a:r>
            <a:r>
              <a:rPr lang="en-US" sz="2000" b="1" i="1" u="sng" dirty="0"/>
              <a:t> probability</a:t>
            </a:r>
            <a:r>
              <a:rPr lang="en-US" sz="2000" dirty="0"/>
              <a:t> causes death.</a:t>
            </a:r>
          </a:p>
          <a:p>
            <a:pPr>
              <a:defRPr/>
            </a:pPr>
            <a:endParaRPr lang="en-US" sz="2000"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896963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30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30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30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3059">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3059">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3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52070" fill="hold"/>
                                        <p:tgtEl>
                                          <p:spTgt spid="2"/>
                                        </p:tgtEl>
                                      </p:cBhvr>
                                    </p:cmd>
                                  </p:childTnLst>
                                </p:cTn>
                              </p:par>
                            </p:childTnLst>
                          </p:cTn>
                        </p:par>
                      </p:childTnLst>
                    </p:cTn>
                  </p:par>
                </p:childTnLst>
              </p:cTn>
              <p:nextCondLst>
                <p:cond evt="onClick" delay="0">
                  <p:tgtEl>
                    <p:spTgt spid="2"/>
                  </p:tgtEl>
                </p:cond>
              </p:nextCondLst>
            </p:seq>
            <p:audio>
              <p:cMediaNode vol="80000">
                <p:cTn id="52" fill="hold" display="0">
                  <p:stCondLst>
                    <p:cond delay="indefinite"/>
                  </p:stCondLst>
                  <p:endCondLst>
                    <p:cond evt="onStopAudio" delay="0">
                      <p:tgtEl>
                        <p:sldTgt/>
                      </p:tgtEl>
                    </p:cond>
                  </p:endCondLst>
                </p:cTn>
                <p:tgtEl>
                  <p:spTgt spid="2"/>
                </p:tgtEl>
              </p:cMediaNode>
            </p:audio>
          </p:childTnLst>
        </p:cTn>
      </p:par>
    </p:tnLst>
    <p:bldLst>
      <p:bldP spid="1730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ontent Placeholder 2"/>
          <p:cNvSpPr>
            <a:spLocks noGrp="1"/>
          </p:cNvSpPr>
          <p:nvPr>
            <p:ph idx="1"/>
          </p:nvPr>
        </p:nvSpPr>
        <p:spPr>
          <a:xfrm>
            <a:off x="661988" y="762000"/>
            <a:ext cx="7772400" cy="5257800"/>
          </a:xfrm>
        </p:spPr>
        <p:txBody>
          <a:bodyPr/>
          <a:lstStyle/>
          <a:p>
            <a:pPr marL="0" indent="0">
              <a:buFont typeface="Wingdings" pitchFamily="2" charset="2"/>
              <a:buNone/>
            </a:pPr>
            <a:r>
              <a:rPr lang="en-US" dirty="0" smtClean="0"/>
              <a:t>S.319,I.P.C.; - definition of Hurt.</a:t>
            </a:r>
          </a:p>
          <a:p>
            <a:pPr marL="0" indent="0">
              <a:buFont typeface="Wingdings" pitchFamily="2" charset="2"/>
              <a:buNone/>
            </a:pPr>
            <a:r>
              <a:rPr lang="en-US" dirty="0" smtClean="0"/>
              <a:t>S.320,I.P.C.: - Grievous hurt.</a:t>
            </a:r>
          </a:p>
          <a:p>
            <a:pPr marL="0" indent="0">
              <a:buFont typeface="Wingdings" pitchFamily="2" charset="2"/>
              <a:buNone/>
            </a:pPr>
            <a:r>
              <a:rPr lang="en-US" dirty="0" smtClean="0"/>
              <a:t>S.321,I.P.C.: - Voluntarily causing hurt [intention &amp; knowledge to cause hurt].</a:t>
            </a:r>
          </a:p>
          <a:p>
            <a:pPr marL="0" indent="0">
              <a:buFont typeface="Wingdings" pitchFamily="2" charset="2"/>
              <a:buNone/>
            </a:pPr>
            <a:r>
              <a:rPr lang="en-US" dirty="0" smtClean="0"/>
              <a:t>S.322,I.P.C.: - Voluntarily causing Grievous hurt.</a:t>
            </a:r>
          </a:p>
          <a:p>
            <a:pPr marL="0" indent="0">
              <a:buFont typeface="Wingdings" pitchFamily="2" charset="2"/>
              <a:buNone/>
            </a:pPr>
            <a:r>
              <a:rPr lang="en-US" dirty="0" smtClean="0"/>
              <a:t>S.323,I.P.C.: - punishment for voluntarily causing hurt. Punishment- one yr. with or without fine [1000/-]</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299711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2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9169"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18125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ontent Placeholder 2"/>
          <p:cNvSpPr>
            <a:spLocks noGrp="1"/>
          </p:cNvSpPr>
          <p:nvPr>
            <p:ph idx="1"/>
          </p:nvPr>
        </p:nvSpPr>
        <p:spPr>
          <a:xfrm>
            <a:off x="661988" y="838200"/>
            <a:ext cx="7772400" cy="5181600"/>
          </a:xfrm>
        </p:spPr>
        <p:txBody>
          <a:bodyPr/>
          <a:lstStyle/>
          <a:p>
            <a:pPr marL="0" indent="0">
              <a:buFont typeface="Wingdings" pitchFamily="2" charset="2"/>
              <a:buNone/>
            </a:pPr>
            <a:r>
              <a:rPr lang="en-US" dirty="0" smtClean="0"/>
              <a:t>S.324 I.P.C.:- Punishment for voluntarily causing hurt by dangerous weapons or means [3 yrs.+ or fine (any amount)].</a:t>
            </a:r>
          </a:p>
          <a:p>
            <a:pPr marL="0" indent="0">
              <a:buFont typeface="Wingdings" pitchFamily="2" charset="2"/>
              <a:buNone/>
            </a:pPr>
            <a:r>
              <a:rPr lang="en-US" dirty="0" smtClean="0"/>
              <a:t>S.325 I.P.C.:- punishment for voluntarily causing grievous hurt. [7 yrs.+ fine (any amount)].</a:t>
            </a:r>
          </a:p>
          <a:p>
            <a:pPr marL="0" indent="0">
              <a:buFont typeface="Wingdings" pitchFamily="2" charset="2"/>
              <a:buNone/>
            </a:pPr>
            <a:r>
              <a:rPr lang="en-US" dirty="0" smtClean="0"/>
              <a:t>S.326 I.P.C.:- punishment for voluntarily causing grievous hurt by dangerous weapon or means. [imprisonment for life &amp; fine (any amount)</a:t>
            </a:r>
          </a:p>
          <a:p>
            <a:pPr marL="0" indent="0">
              <a:buFont typeface="Wingdings" pitchFamily="2" charset="2"/>
              <a:buNone/>
            </a:pPr>
            <a:endParaRPr lang="en-US" dirty="0" smtClean="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95662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420"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1822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609600"/>
            <a:ext cx="7772400" cy="5715000"/>
          </a:xfrm>
        </p:spPr>
        <p:txBody>
          <a:bodyPr/>
          <a:lstStyle/>
          <a:p>
            <a:pPr marL="0" indent="0">
              <a:buFont typeface="Wingdings" pitchFamily="2" charset="2"/>
              <a:buNone/>
              <a:defRPr/>
            </a:pPr>
            <a:r>
              <a:rPr lang="en-US" sz="2800" dirty="0" smtClean="0"/>
              <a:t>(b) Disease –  act &amp; ds. could be connected together [ex-Restaurant owner X gives infected food to customer Y.Y suffers gastroenteritis within 6 </a:t>
            </a:r>
            <a:r>
              <a:rPr lang="en-US" sz="2800" dirty="0" err="1" smtClean="0"/>
              <a:t>hrs</a:t>
            </a:r>
            <a:r>
              <a:rPr lang="en-US" sz="2800" dirty="0" smtClean="0"/>
              <a:t>]</a:t>
            </a:r>
          </a:p>
          <a:p>
            <a:pPr marL="0" indent="0">
              <a:buNone/>
              <a:defRPr/>
            </a:pPr>
            <a:endParaRPr lang="en-US" sz="2800" dirty="0" smtClean="0"/>
          </a:p>
          <a:p>
            <a:pPr marL="0" indent="0">
              <a:buNone/>
              <a:defRPr/>
            </a:pPr>
            <a:r>
              <a:rPr lang="en-US" sz="2800" dirty="0" smtClean="0"/>
              <a:t>(c) Infirmity – is any inability of an organ to perform its usual function. ex- Land owner X wears costume so he looks like ghost – enters tenant Y house intending to frighten him, so he </a:t>
            </a:r>
            <a:r>
              <a:rPr lang="en-US" sz="2800" dirty="0"/>
              <a:t>vacates house- X does not even touch Y- Y becomes unconscious due to terror – X has caused </a:t>
            </a:r>
            <a:r>
              <a:rPr lang="en-US" sz="2800" dirty="0" smtClean="0"/>
              <a:t>infirmity [</a:t>
            </a:r>
            <a:r>
              <a:rPr lang="en-US" sz="2800" dirty="0"/>
              <a:t>hurt]</a:t>
            </a:r>
            <a:endParaRPr lang="en-US" sz="2800" dirty="0" smtClean="0"/>
          </a:p>
          <a:p>
            <a:pPr marL="0" indent="0">
              <a:buFont typeface="Wingdings" pitchFamily="2" charset="2"/>
              <a:buNone/>
              <a:defRPr/>
            </a:pPr>
            <a:r>
              <a:rPr lang="en-US" dirty="0" smtClean="0"/>
              <a:t> </a:t>
            </a:r>
            <a:endParaRPr lang="en-US" dirty="0"/>
          </a:p>
          <a:p>
            <a:pPr>
              <a:defRPr/>
            </a:pP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80329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4900"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457200"/>
            <a:ext cx="7772400" cy="5715000"/>
          </a:xfrm>
        </p:spPr>
        <p:txBody>
          <a:bodyPr/>
          <a:lstStyle/>
          <a:p>
            <a:pPr marL="0" indent="0">
              <a:buFont typeface="Wingdings" pitchFamily="2" charset="2"/>
              <a:buNone/>
              <a:defRPr/>
            </a:pPr>
            <a:r>
              <a:rPr lang="en-US" dirty="0" smtClean="0"/>
              <a:t>Definition </a:t>
            </a:r>
            <a:r>
              <a:rPr lang="en-US" dirty="0"/>
              <a:t>:-</a:t>
            </a:r>
          </a:p>
          <a:p>
            <a:pPr>
              <a:defRPr/>
            </a:pPr>
            <a:r>
              <a:rPr lang="en-US" dirty="0"/>
              <a:t>Simple </a:t>
            </a:r>
            <a:r>
              <a:rPr lang="en-US" dirty="0" smtClean="0"/>
              <a:t>hurt [</a:t>
            </a:r>
            <a:r>
              <a:rPr lang="en-US" dirty="0"/>
              <a:t>injury]:-- An injury which is neither extensive nor serious and which heals rapidly without leaving permanent deformity or </a:t>
            </a:r>
            <a:r>
              <a:rPr lang="en-US" dirty="0" smtClean="0"/>
              <a:t>disfiguration</a:t>
            </a: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283348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510"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685800"/>
            <a:ext cx="7772400" cy="5562600"/>
          </a:xfrm>
        </p:spPr>
        <p:txBody>
          <a:bodyPr/>
          <a:lstStyle/>
          <a:p>
            <a:pPr>
              <a:defRPr/>
            </a:pPr>
            <a:r>
              <a:rPr lang="en-US" dirty="0" smtClean="0"/>
              <a:t>Grievous :- would fall u/s 320 IPC</a:t>
            </a:r>
          </a:p>
          <a:p>
            <a:pPr>
              <a:defRPr/>
            </a:pPr>
            <a:r>
              <a:rPr lang="en-US" dirty="0" smtClean="0"/>
              <a:t>All injuries which are not simple are  grievous [i.e. more serious in nature].</a:t>
            </a:r>
          </a:p>
          <a:p>
            <a:pPr>
              <a:defRPr/>
            </a:pPr>
            <a:r>
              <a:rPr lang="en-US" dirty="0" smtClean="0"/>
              <a:t>It comprises 8 clauses in the definition of grievous] as follows :</a:t>
            </a:r>
          </a:p>
          <a:p>
            <a:pPr marL="514350" indent="-514350">
              <a:buFont typeface="+mj-lt"/>
              <a:buAutoNum type="arabicPeriod"/>
              <a:defRPr/>
            </a:pPr>
            <a:r>
              <a:rPr lang="en-US" dirty="0" smtClean="0"/>
              <a:t>Emasculation </a:t>
            </a:r>
          </a:p>
          <a:p>
            <a:pPr marL="514350" indent="-514350">
              <a:buFont typeface="+mj-lt"/>
              <a:buAutoNum type="arabicPeriod"/>
              <a:defRPr/>
            </a:pPr>
            <a:r>
              <a:rPr lang="en-US" dirty="0" smtClean="0"/>
              <a:t>Permanent privation of sight of either eye</a:t>
            </a:r>
          </a:p>
          <a:p>
            <a:pPr marL="514350" indent="-514350">
              <a:buFont typeface="+mj-lt"/>
              <a:buAutoNum type="arabicPeriod"/>
              <a:defRPr/>
            </a:pPr>
            <a:r>
              <a:rPr lang="en-US" dirty="0" smtClean="0"/>
              <a:t>Permanent privation of the hearing of either ear</a:t>
            </a:r>
          </a:p>
          <a:p>
            <a:pPr marL="0" indent="0">
              <a:buFont typeface="Wingdings" pitchFamily="2" charset="2"/>
              <a:buNone/>
              <a:defRPr/>
            </a:pP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4048664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2670"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661988" y="1143000"/>
            <a:ext cx="7772400" cy="5029200"/>
          </a:xfrm>
        </p:spPr>
        <p:txBody>
          <a:bodyPr/>
          <a:lstStyle/>
          <a:p>
            <a:pPr marL="514350" indent="-514350">
              <a:buFont typeface="Times New Roman" pitchFamily="18" charset="0"/>
              <a:buAutoNum type="arabicPeriod" startAt="4"/>
            </a:pPr>
            <a:r>
              <a:rPr lang="en-US" dirty="0" smtClean="0"/>
              <a:t>Privation of any member or joint</a:t>
            </a:r>
          </a:p>
          <a:p>
            <a:pPr marL="514350" indent="-514350">
              <a:buFont typeface="Times New Roman" pitchFamily="18" charset="0"/>
              <a:buAutoNum type="arabicPeriod" startAt="4"/>
            </a:pPr>
            <a:r>
              <a:rPr lang="en-US" dirty="0" smtClean="0"/>
              <a:t>Destruction or permanent impairing of the  power of any member or joint</a:t>
            </a:r>
          </a:p>
          <a:p>
            <a:pPr marL="514350" indent="-514350">
              <a:buFont typeface="Times New Roman" pitchFamily="18" charset="0"/>
              <a:buAutoNum type="arabicPeriod" startAt="4"/>
            </a:pPr>
            <a:r>
              <a:rPr lang="en-US" dirty="0" smtClean="0"/>
              <a:t>Permanent disfiguration of the head  or face</a:t>
            </a:r>
          </a:p>
          <a:p>
            <a:pPr marL="514350" indent="-514350">
              <a:buFont typeface="Times New Roman" pitchFamily="18" charset="0"/>
              <a:buAutoNum type="arabicPeriod" startAt="4"/>
            </a:pPr>
            <a:r>
              <a:rPr lang="en-US" dirty="0" smtClean="0"/>
              <a:t>Fracture or dislocation of a bone or tooth</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4244156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82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8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4510"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381000"/>
            <a:ext cx="7948612" cy="5638800"/>
          </a:xfrm>
        </p:spPr>
        <p:txBody>
          <a:bodyPr/>
          <a:lstStyle/>
          <a:p>
            <a:pPr marL="514350" indent="-514350">
              <a:buFont typeface="+mj-lt"/>
              <a:buAutoNum type="arabicPeriod" startAt="8"/>
              <a:defRPr/>
            </a:pPr>
            <a:r>
              <a:rPr lang="en-US" dirty="0" smtClean="0"/>
              <a:t>Any hurt </a:t>
            </a:r>
          </a:p>
          <a:p>
            <a:pPr marL="571500" indent="-571500">
              <a:buFont typeface="+mj-lt"/>
              <a:buAutoNum type="romanUcPeriod"/>
              <a:defRPr/>
            </a:pPr>
            <a:r>
              <a:rPr lang="en-US" dirty="0" smtClean="0"/>
              <a:t>    which endangers life or </a:t>
            </a:r>
          </a:p>
          <a:p>
            <a:pPr marL="571500" indent="-571500">
              <a:buFont typeface="+mj-lt"/>
              <a:buAutoNum type="romanUcPeriod"/>
              <a:defRPr/>
            </a:pPr>
            <a:r>
              <a:rPr lang="en-US" dirty="0" smtClean="0"/>
              <a:t>    which causes the victim to be severe  </a:t>
            </a:r>
          </a:p>
          <a:p>
            <a:pPr marL="0" indent="0">
              <a:buFont typeface="Wingdings" pitchFamily="2" charset="2"/>
              <a:buNone/>
              <a:defRPr/>
            </a:pPr>
            <a:r>
              <a:rPr lang="en-US" dirty="0" smtClean="0"/>
              <a:t>          bodily pain for 20 days or </a:t>
            </a:r>
          </a:p>
          <a:p>
            <a:pPr marL="571500" indent="-571500">
              <a:buFont typeface="+mj-lt"/>
              <a:buAutoNum type="romanUcPeriod" startAt="3"/>
              <a:defRPr/>
            </a:pPr>
            <a:r>
              <a:rPr lang="en-US" dirty="0" smtClean="0"/>
              <a:t>    unable  the victim to follow his ordinary  </a:t>
            </a:r>
          </a:p>
          <a:p>
            <a:pPr marL="0" indent="0">
              <a:buFont typeface="Wingdings" pitchFamily="2" charset="2"/>
              <a:buNone/>
              <a:defRPr/>
            </a:pPr>
            <a:r>
              <a:rPr lang="en-US" dirty="0"/>
              <a:t> </a:t>
            </a:r>
            <a:r>
              <a:rPr lang="en-US" dirty="0" smtClean="0"/>
              <a:t>         pursuits for a period of 20 days.</a:t>
            </a:r>
          </a:p>
          <a:p>
            <a:pPr marL="0" indent="0">
              <a:buFont typeface="Wingdings" pitchFamily="2" charset="2"/>
              <a:buNone/>
              <a:defRPr/>
            </a:pPr>
            <a:r>
              <a:rPr lang="en-US" dirty="0" smtClean="0"/>
              <a:t>Mnemonics:-</a:t>
            </a:r>
          </a:p>
          <a:p>
            <a:pPr marL="0" indent="0">
              <a:buFont typeface="Wingdings" pitchFamily="2" charset="2"/>
              <a:buNone/>
              <a:defRPr/>
            </a:pPr>
            <a:r>
              <a:rPr lang="en-US" dirty="0" smtClean="0"/>
              <a:t>Every Student Has Remembered Injury’s Definition, but Forget it within 20 days of Passing Examination.</a:t>
            </a:r>
          </a:p>
          <a:p>
            <a:pPr marL="0" indent="0">
              <a:buFont typeface="Wingdings" pitchFamily="2" charset="2"/>
              <a:buNone/>
              <a:defRPr/>
            </a:pP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800600" y="3276600"/>
            <a:ext cx="609600" cy="609600"/>
          </a:xfrm>
          <a:prstGeom prst="rect">
            <a:avLst/>
          </a:prstGeom>
        </p:spPr>
      </p:pic>
    </p:spTree>
    <p:extLst>
      <p:ext uri="{BB962C8B-B14F-4D97-AF65-F5344CB8AC3E}">
        <p14:creationId xmlns:p14="http://schemas.microsoft.com/office/powerpoint/2010/main" xmlns="" val="274324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7020" fill="hold"/>
                                        <p:tgtEl>
                                          <p:spTgt spid="2"/>
                                        </p:tgtEl>
                                      </p:cBhvr>
                                    </p:cmd>
                                  </p:childTnLst>
                                </p:cTn>
                              </p:par>
                            </p:childTnLst>
                          </p:cTn>
                        </p:par>
                      </p:childTnLst>
                    </p:cTn>
                  </p:par>
                </p:childTnLst>
              </p:cTn>
              <p:nextCondLst>
                <p:cond evt="onClick" delay="0">
                  <p:tgtEl>
                    <p:spTgt spid="2"/>
                  </p:tgtEl>
                </p:cond>
              </p:nextCondLst>
            </p:seq>
            <p:audio>
              <p:cMediaNode vol="80000">
                <p:cTn id="34"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661988" y="609600"/>
            <a:ext cx="7772400" cy="5486400"/>
          </a:xfrm>
        </p:spPr>
        <p:txBody>
          <a:bodyPr/>
          <a:lstStyle/>
          <a:p>
            <a:pPr marL="0" indent="0">
              <a:buFont typeface="Wingdings" pitchFamily="2" charset="2"/>
              <a:buNone/>
              <a:defRPr/>
            </a:pPr>
            <a:r>
              <a:rPr lang="en-US" dirty="0" smtClean="0"/>
              <a:t>                     </a:t>
            </a:r>
            <a:r>
              <a:rPr lang="en-US" sz="2400" b="1" dirty="0" smtClean="0"/>
              <a:t>Illustration:</a:t>
            </a:r>
          </a:p>
          <a:p>
            <a:pPr>
              <a:defRPr/>
            </a:pPr>
            <a:endParaRPr lang="en-US" sz="2400" dirty="0" smtClean="0"/>
          </a:p>
          <a:p>
            <a:pPr>
              <a:defRPr/>
            </a:pPr>
            <a:r>
              <a:rPr lang="en-US" sz="2400" dirty="0" smtClean="0"/>
              <a:t>Emasculation- refers to taking away the masculine power[i.e. loss of masculine vigor or penetrating power due to ED due to cutting of penis, L2,3,4 Spinal nerve injury, castration of both testis before puberty, loss of testis in later life may not cause impotence].This is only clause  that applies only in male.</a:t>
            </a:r>
          </a:p>
          <a:p>
            <a:pPr>
              <a:defRPr/>
            </a:pPr>
            <a:endParaRPr lang="en-US" sz="2400" dirty="0" smtClean="0"/>
          </a:p>
          <a:p>
            <a:pPr>
              <a:defRPr/>
            </a:pPr>
            <a:r>
              <a:rPr lang="en-US" sz="2400" dirty="0" smtClean="0"/>
              <a:t>Privation  means even partial loss of sight, but operative interference is not to be taken into account</a:t>
            </a:r>
            <a:r>
              <a:rPr lang="en-US" dirty="0" smtClean="0"/>
              <a:t>.</a:t>
            </a:r>
          </a:p>
          <a:p>
            <a:pPr>
              <a:defRPr/>
            </a:pPr>
            <a:endParaRPr lang="en-US" dirty="0" smtClean="0"/>
          </a:p>
          <a:p>
            <a:pPr>
              <a:defRPr/>
            </a:pPr>
            <a:endParaRPr lang="en-US" dirty="0" smtClean="0"/>
          </a:p>
          <a:p>
            <a:pPr>
              <a:defRPr/>
            </a:pPr>
            <a:endParaRPr lang="en-US" dirty="0" smtClean="0"/>
          </a:p>
          <a:p>
            <a:pPr>
              <a:defRPr/>
            </a:pPr>
            <a:endParaRPr lang="en-US" dirty="0" smtClean="0"/>
          </a:p>
        </p:txBody>
      </p:sp>
      <p:pic>
        <p:nvPicPr>
          <p:cNvPr id="3"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276600"/>
            <a:ext cx="609600" cy="609600"/>
          </a:xfrm>
          <a:prstGeom prst="rect">
            <a:avLst/>
          </a:prstGeom>
        </p:spPr>
      </p:pic>
    </p:spTree>
    <p:extLst>
      <p:ext uri="{BB962C8B-B14F-4D97-AF65-F5344CB8AC3E}">
        <p14:creationId xmlns:p14="http://schemas.microsoft.com/office/powerpoint/2010/main" xmlns="" val="4051693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4800"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988" y="685800"/>
            <a:ext cx="7772400" cy="5029200"/>
          </a:xfrm>
        </p:spPr>
        <p:txBody>
          <a:bodyPr/>
          <a:lstStyle/>
          <a:p>
            <a:r>
              <a:rPr lang="en-US" sz="2400" dirty="0" smtClean="0"/>
              <a:t>Clause 4: A member means any part of the body , which is capable of performing a distinct function, and /or is not able to regrow.</a:t>
            </a:r>
          </a:p>
          <a:p>
            <a:r>
              <a:rPr lang="en-US" sz="2400" dirty="0" smtClean="0"/>
              <a:t>Joint may be small or big ones.</a:t>
            </a:r>
          </a:p>
          <a:p>
            <a:r>
              <a:rPr lang="en-US" sz="2400" dirty="0" smtClean="0"/>
              <a:t>Loss of hairs/nails would not come under this clause.</a:t>
            </a:r>
          </a:p>
          <a:p>
            <a:r>
              <a:rPr lang="en-US" sz="2400" dirty="0" smtClean="0"/>
              <a:t>Blood is not a member, because it regenerate, for the same reason skin &amp; body fluids[milk, urine, tear, CSF, semen etc.] </a:t>
            </a:r>
          </a:p>
          <a:p>
            <a:r>
              <a:rPr lang="en-US" sz="2400" dirty="0" smtClean="0"/>
              <a:t>Trimming of nail is not GH but avulsion from base is GH [because it can regrow].</a:t>
            </a:r>
          </a:p>
          <a:p>
            <a:endParaRPr lang="en-US" dirty="0" smtClean="0"/>
          </a:p>
          <a:p>
            <a:endParaRPr lang="en-US" dirty="0" smtClean="0"/>
          </a:p>
          <a:p>
            <a:endParaRPr lang="en-US" dirty="0" smtClean="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716466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7950"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5732</TotalTime>
  <Words>1742</Words>
  <Application>Microsoft Office PowerPoint</Application>
  <PresentationFormat>On-screen Show (4:3)</PresentationFormat>
  <Paragraphs>150</Paragraphs>
  <Slides>25</Slides>
  <Notes>1</Notes>
  <HiddenSlides>0</HiddenSlides>
  <MMClips>21</MMClips>
  <ScaleCrop>false</ScaleCrop>
  <HeadingPairs>
    <vt:vector size="4" baseType="variant">
      <vt:variant>
        <vt:lpstr>Theme</vt:lpstr>
      </vt:variant>
      <vt:variant>
        <vt:i4>8</vt:i4>
      </vt:variant>
      <vt:variant>
        <vt:lpstr>Slide Titles</vt:lpstr>
      </vt:variant>
      <vt:variant>
        <vt:i4>25</vt:i4>
      </vt:variant>
    </vt:vector>
  </HeadingPairs>
  <TitlesOfParts>
    <vt:vector size="33" baseType="lpstr">
      <vt:lpstr>Office Theme</vt:lpstr>
      <vt:lpstr>Business Plan</vt:lpstr>
      <vt:lpstr>1_Business Plan</vt:lpstr>
      <vt:lpstr>2_Business Plan</vt:lpstr>
      <vt:lpstr>3_Business Plan</vt:lpstr>
      <vt:lpstr>4_Business Plan</vt:lpstr>
      <vt:lpstr>5_Business Plan</vt:lpstr>
      <vt:lpstr>6_Business Plan</vt:lpstr>
      <vt:lpstr>    Simple &amp; Grievous Hurt/Injury</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&amp; GRIEVOUS              Hurt</dc:title>
  <dc:creator>user</dc:creator>
  <cp:lastModifiedBy>DISPATCH SECTION</cp:lastModifiedBy>
  <cp:revision>29</cp:revision>
  <dcterms:created xsi:type="dcterms:W3CDTF">2006-08-16T00:00:00Z</dcterms:created>
  <dcterms:modified xsi:type="dcterms:W3CDTF">2020-06-08T09:11:19Z</dcterms:modified>
</cp:coreProperties>
</file>